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806" r:id="rId10"/>
    <p:sldId id="766" r:id="rId11"/>
    <p:sldId id="767" r:id="rId12"/>
    <p:sldId id="743" r:id="rId13"/>
    <p:sldId id="735" r:id="rId14"/>
    <p:sldId id="738" r:id="rId15"/>
    <p:sldId id="745" r:id="rId16"/>
    <p:sldId id="772" r:id="rId17"/>
    <p:sldId id="737" r:id="rId18"/>
    <p:sldId id="768" r:id="rId19"/>
    <p:sldId id="741" r:id="rId20"/>
    <p:sldId id="774" r:id="rId21"/>
    <p:sldId id="760" r:id="rId22"/>
    <p:sldId id="786" r:id="rId23"/>
    <p:sldId id="775" r:id="rId24"/>
    <p:sldId id="787" r:id="rId25"/>
    <p:sldId id="773" r:id="rId26"/>
    <p:sldId id="769" r:id="rId27"/>
    <p:sldId id="788" r:id="rId28"/>
    <p:sldId id="789" r:id="rId29"/>
    <p:sldId id="792" r:id="rId30"/>
    <p:sldId id="795" r:id="rId31"/>
    <p:sldId id="796" r:id="rId32"/>
    <p:sldId id="790" r:id="rId33"/>
    <p:sldId id="808" r:id="rId34"/>
    <p:sldId id="807" r:id="rId35"/>
    <p:sldId id="809" r:id="rId36"/>
    <p:sldId id="797" r:id="rId37"/>
    <p:sldId id="810" r:id="rId38"/>
    <p:sldId id="791" r:id="rId39"/>
    <p:sldId id="778" r:id="rId40"/>
    <p:sldId id="779" r:id="rId41"/>
    <p:sldId id="780" r:id="rId42"/>
    <p:sldId id="770" r:id="rId43"/>
    <p:sldId id="785" r:id="rId44"/>
    <p:sldId id="801" r:id="rId45"/>
    <p:sldId id="799" r:id="rId46"/>
    <p:sldId id="771" r:id="rId47"/>
    <p:sldId id="756" r:id="rId48"/>
    <p:sldId id="803" r:id="rId49"/>
    <p:sldId id="805" r:id="rId50"/>
    <p:sldId id="804" r:id="rId51"/>
    <p:sldId id="80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0000FF"/>
    <a:srgbClr val="7F7F7F"/>
    <a:srgbClr val="0AC200"/>
    <a:srgbClr val="44C404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669" autoAdjust="0"/>
  </p:normalViewPr>
  <p:slideViewPr>
    <p:cSldViewPr snapToGrid="0">
      <p:cViewPr>
        <p:scale>
          <a:sx n="83" d="100"/>
          <a:sy n="83" d="100"/>
        </p:scale>
        <p:origin x="2944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85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558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96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746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1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62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7633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252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811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111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44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395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93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72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074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526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58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55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27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116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2018年8月13日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2018年8月13日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gilealliance.org/deliver-agile-2018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ss.works/" TargetMode="External"/><Relationship Id="rId4" Type="http://schemas.openxmlformats.org/officeDocument/2006/relationships/hyperlink" Target="https://www.scaledagileframework.com/" TargetMode="External"/><Relationship Id="rId5" Type="http://schemas.openxmlformats.org/officeDocument/2006/relationships/hyperlink" Target="https://www.scrum.org/resources/nexus-guid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8.sched.com/event/EUDp/database-devops-strategies-to-address-devops-last-mile-scott-ambler" TargetMode="External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scottwambl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8.sched.com/event/EUD7/creating-chaos-engineering-shahzad-zafar" TargetMode="External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m_shahzad_z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witter.com/t_magenni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hyperlink" Target="https://www.chrislucian.com/2018/07/software-estimation-parado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9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deliver:Agile 2018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Big Trends of Agile2018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Scaling Agile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Business Agility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Technologies </a:t>
            </a:r>
            <a:r>
              <a:rPr lang="en-US" altLang="ja-JP" sz="4000" dirty="0" smtClean="0">
                <a:solidFill>
                  <a:srgbClr val="0AC000"/>
                </a:solidFill>
              </a:rPr>
              <a:t>for</a:t>
            </a:r>
            <a:br>
              <a:rPr lang="en-US" altLang="ja-JP" sz="4000" dirty="0" smtClean="0">
                <a:solidFill>
                  <a:srgbClr val="0AC000"/>
                </a:solidFill>
              </a:rPr>
            </a:br>
            <a:r>
              <a:rPr lang="en-US" altLang="ja-JP" sz="4000" dirty="0" smtClean="0">
                <a:solidFill>
                  <a:srgbClr val="0AC000"/>
                </a:solidFill>
              </a:rPr>
              <a:t>Trial </a:t>
            </a:r>
            <a:r>
              <a:rPr lang="en-US" altLang="ja-JP" sz="4000" dirty="0">
                <a:solidFill>
                  <a:srgbClr val="0AC000"/>
                </a:solidFill>
              </a:rPr>
              <a:t>&amp; Errors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Scaling Agile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There are 2 meanings: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>
                <a:solidFill>
                  <a:srgbClr val="0AC000"/>
                </a:solidFill>
              </a:rPr>
              <a:t>S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caling </a:t>
            </a:r>
            <a:r>
              <a:rPr lang="en-US" altLang="ja-JP" sz="3200" u="sng" dirty="0">
                <a:solidFill>
                  <a:srgbClr val="0AC000"/>
                </a:solidFill>
              </a:rPr>
              <a:t>development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teams</a:t>
            </a:r>
            <a:endParaRPr lang="en-US" altLang="ja-JP" sz="3200" u="sng" dirty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Collaboration with remote teams</a:t>
            </a: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Scaling framework (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LeSS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SAFe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Nexus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 smtClean="0">
                <a:solidFill>
                  <a:srgbClr val="0AC000"/>
                </a:solidFill>
              </a:rPr>
              <a:t>Expanding a </a:t>
            </a:r>
            <a:r>
              <a:rPr lang="en-US" altLang="ja-JP" sz="3200" u="sng" dirty="0">
                <a:solidFill>
                  <a:srgbClr val="0AC000"/>
                </a:solidFill>
              </a:rPr>
              <a:t>team to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Including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persons to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product development teams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Beyond 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corporate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level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as a tool for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rgbClr val="FF0000"/>
                </a:solidFill>
              </a:rPr>
              <a:t>Not mature yet: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FF0000"/>
                </a:solidFill>
              </a:rPr>
              <a:t>Has </a:t>
            </a:r>
            <a:r>
              <a:rPr lang="en-US" altLang="ja-JP" sz="3200" dirty="0">
                <a:solidFill>
                  <a:srgbClr val="FF0000"/>
                </a:solidFill>
              </a:rPr>
              <a:t>not reached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 the pragmatic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ideas and practices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0AC000"/>
                </a:solidFill>
              </a:rPr>
              <a:t>Focusing more </a:t>
            </a:r>
            <a:r>
              <a:rPr lang="en-US" altLang="ja-JP" sz="3200" dirty="0">
                <a:solidFill>
                  <a:srgbClr val="0AC000"/>
                </a:solidFill>
              </a:rPr>
              <a:t>on </a:t>
            </a:r>
            <a:r>
              <a:rPr lang="en-US" altLang="ja-JP" sz="3200" dirty="0" smtClean="0">
                <a:solidFill>
                  <a:srgbClr val="0AC000"/>
                </a:solidFill>
              </a:rPr>
              <a:t>outcome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is a good attitude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to overcome the limitation of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Software Development</a:t>
            </a:r>
            <a:endParaRPr lang="ja-JP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0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Database 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BizDevOps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(+ business)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DevSecOps	(+ security)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Continuous Delivery/Deployment</a:t>
            </a:r>
          </a:p>
        </p:txBody>
      </p:sp>
    </p:spTree>
    <p:extLst>
      <p:ext uri="{BB962C8B-B14F-4D97-AF65-F5344CB8AC3E}">
        <p14:creationId xmlns:p14="http://schemas.microsoft.com/office/powerpoint/2010/main" val="1706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We can utilize them for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development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easier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delivering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values to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markets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more quickly</a:t>
            </a: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giving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to 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increasing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0285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Focusing more on outcome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is the biggest trend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of Agile2018</a:t>
            </a:r>
          </a:p>
        </p:txBody>
      </p:sp>
    </p:spTree>
    <p:extLst>
      <p:ext uri="{BB962C8B-B14F-4D97-AF65-F5344CB8AC3E}">
        <p14:creationId xmlns:p14="http://schemas.microsoft.com/office/powerpoint/2010/main" val="1195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Approaches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Technical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Process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Tools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1) </a:t>
            </a:r>
            <a:r>
              <a:rPr lang="en-US" altLang="ja-JP" sz="7200" dirty="0" smtClean="0"/>
              <a:t>Technical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20380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Continuous </a:t>
            </a:r>
            <a:r>
              <a:rPr lang="en-US" altLang="ja-JP" sz="4400" dirty="0"/>
              <a:t>Delivery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3984977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Scott Ambler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Session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Database DevOps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Strategies: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Vertical Slicing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Clean Architecture/Design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Agile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Modeling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 smtClean="0">
                <a:solidFill>
                  <a:srgbClr val="0AC000"/>
                </a:solidFill>
              </a:rPr>
              <a:t>Refactoring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>
                <a:solidFill>
                  <a:srgbClr val="0AC000"/>
                </a:solidFill>
              </a:rPr>
              <a:t>Regression </a:t>
            </a:r>
            <a:r>
              <a:rPr lang="en-US" altLang="ja-JP" sz="2200" dirty="0" smtClean="0">
                <a:solidFill>
                  <a:srgbClr val="0AC000"/>
                </a:solidFill>
              </a:rPr>
              <a:t>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Continuous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Database </a:t>
            </a:r>
            <a:r>
              <a:rPr lang="en-US" altLang="ja-JP" sz="2200" dirty="0" smtClean="0">
                <a:solidFill>
                  <a:srgbClr val="0AC000"/>
                </a:solidFill>
              </a:rPr>
              <a:t>Integration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Config Management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Operational DB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Monitoring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3984977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Shahzad Zafar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Session 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Chaos Engineering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Start from </a:t>
            </a:r>
            <a:r>
              <a:rPr lang="en-US" altLang="ja-JP" sz="2200" dirty="0" smtClean="0">
                <a:solidFill>
                  <a:srgbClr val="0AC000"/>
                </a:solidFill>
              </a:rPr>
              <a:t>hypothesis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Prioritize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actions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based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on risks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Real experiments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e.g.) Failure of LB</a:t>
            </a:r>
          </a:p>
          <a:p>
            <a:pPr marL="182563" indent="-182563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Scaling beyond </a:t>
            </a:r>
            <a:r>
              <a:rPr lang="en-US" altLang="ja-JP" sz="2200" dirty="0">
                <a:solidFill>
                  <a:srgbClr val="0AC000"/>
                </a:solidFill>
              </a:rPr>
              <a:t>a t</a:t>
            </a:r>
            <a:r>
              <a:rPr lang="en-US" altLang="ja-JP" sz="2200" dirty="0" smtClean="0">
                <a:solidFill>
                  <a:srgbClr val="0AC000"/>
                </a:solidFill>
              </a:rPr>
              <a:t>eam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798"/>
            <a:ext cx="3984977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/>
              <a:t>2) Process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2943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Metrics (Agile Data)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Troy Magennis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People problem</a:t>
            </a: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people safer &amp;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happier</a:t>
            </a: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predictability</a:t>
            </a: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forecasting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Metrics (Agile Data)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 shows stories behind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-&gt; Leads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us to right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actions</a:t>
            </a:r>
          </a:p>
          <a:p>
            <a:pPr marL="14288" lvl="1" indent="0" algn="ctr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://</a:t>
            </a:r>
            <a:r>
              <a:rPr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www.youtube.com/watch?v=jbkSRLYSojo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65" y="2686162"/>
            <a:ext cx="4948070" cy="27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Mob Programming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Communication: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Mob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can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expand</a:t>
            </a:r>
            <a:b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communication bandwidth</a:t>
            </a:r>
          </a:p>
          <a:p>
            <a:pPr marL="814379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estimation</a:t>
            </a:r>
          </a:p>
          <a:p>
            <a:pPr marL="814379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daily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meeting</a:t>
            </a:r>
          </a:p>
          <a:p>
            <a:pPr marL="814379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Can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adjust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key-binding</a:t>
            </a: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Should not change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mob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reduce communication costs</a:t>
            </a:r>
          </a:p>
        </p:txBody>
      </p:sp>
    </p:spTree>
    <p:extLst>
      <p:ext uri="{BB962C8B-B14F-4D97-AF65-F5344CB8AC3E}">
        <p14:creationId xmlns:p14="http://schemas.microsoft.com/office/powerpoint/2010/main" val="12933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Mob Programming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500049"/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Built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autonomy:</a:t>
            </a:r>
          </a:p>
          <a:p>
            <a:pPr indent="-500049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500049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Do small</a:t>
            </a:r>
          </a:p>
          <a:p>
            <a:pPr indent="-500049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Get feedback</a:t>
            </a:r>
          </a:p>
          <a:p>
            <a:pPr indent="-500049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Iterate quickly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e.g.)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Reference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/>
              <a:t>Learning to Experiment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Refining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process</a:t>
            </a:r>
          </a:p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continuously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2400" dirty="0" smtClean="0">
                <a:solidFill>
                  <a:srgbClr val="0AC000"/>
                </a:solidFill>
              </a:rPr>
              <a:t>without </a:t>
            </a:r>
            <a:r>
              <a:rPr lang="en-US" altLang="ja-JP" sz="2400" dirty="0">
                <a:solidFill>
                  <a:srgbClr val="0AC000"/>
                </a:solidFill>
              </a:rPr>
              <a:t>emergency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!</a:t>
            </a:r>
          </a:p>
          <a:p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Not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estimating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Continuous delivery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Learning sessions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Continuous experimentation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Frequent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retrospectives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3984977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3</a:t>
            </a:r>
            <a:r>
              <a:rPr lang="en-US" altLang="ja-JP" sz="7200" dirty="0" smtClean="0"/>
              <a:t>) Tools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1449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Portfolio Dashboard Poker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start/facilitate communication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ith prepared/often-used ideas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14525"/>
            <a:ext cx="3851999" cy="28809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51" y="3214525"/>
            <a:ext cx="3851999" cy="288097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474649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Scenarios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935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1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Wisdom of Crowds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gather ideas widely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from different contexts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4" y="2855500"/>
            <a:ext cx="2430000" cy="32399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87" y="2855499"/>
            <a:ext cx="2430000" cy="32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0" y="2855499"/>
            <a:ext cx="2430000" cy="324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66824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Problems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9200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20350" y="6075998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Analysis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39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impact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based on “Psychological Safety”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3 bases</a:t>
            </a:r>
            <a:endParaRPr lang="en-US" altLang="ja-JP" sz="3200" dirty="0">
              <a:solidFill>
                <a:srgbClr val="0AC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1872000" y="5816271"/>
            <a:ext cx="1800000" cy="54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Tech</a:t>
            </a: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3672000" y="5816271"/>
            <a:ext cx="1800000" cy="54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Process</a:t>
            </a:r>
          </a:p>
        </p:txBody>
      </p:sp>
      <p:pic>
        <p:nvPicPr>
          <p:cNvPr id="7" name="図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0" y="3218781"/>
            <a:ext cx="2520000" cy="2520000"/>
          </a:xfrm>
          <a:prstGeom prst="rect">
            <a:avLst/>
          </a:prstGeom>
          <a:ln>
            <a:noFill/>
          </a:ln>
        </p:spPr>
      </p:pic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5472000" y="5816271"/>
            <a:ext cx="1800000" cy="5591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593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 &amp; Quality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They are common topics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Code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eview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Testers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Facilitation by Testers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BDD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Developer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Testing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Testers should </a:t>
            </a:r>
            <a:r>
              <a:rPr lang="en-US" altLang="ja-JP" sz="3600" dirty="0" smtClean="0">
                <a:solidFill>
                  <a:srgbClr val="0AC000"/>
                </a:solidFill>
              </a:rPr>
              <a:t>overcome</a:t>
            </a:r>
          </a:p>
          <a:p>
            <a:pPr algn="ctr"/>
            <a:r>
              <a:rPr lang="en-US" altLang="ja-JP" sz="3600" dirty="0" smtClean="0">
                <a:solidFill>
                  <a:srgbClr val="0AC000"/>
                </a:solidFill>
              </a:rPr>
              <a:t>current role/silo!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3905573" y="4479011"/>
            <a:ext cx="1224366" cy="449451"/>
          </a:xfrm>
          <a:prstGeom prst="downArrow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7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b">
            <a:no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So many attendees</a:t>
            </a:r>
          </a:p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showed dissatisfaction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No OpenJam </a:t>
            </a:r>
            <a:r>
              <a:rPr lang="en-US" altLang="ja-JP" sz="4400" dirty="0">
                <a:latin typeface="ヒラギノ角ゴ ProN W6"/>
                <a:ea typeface="ヒラギノ角ゴ ProN W6"/>
                <a:cs typeface="ヒラギノ角ゴ ProN W6"/>
                <a:sym typeface="Wingdings"/>
              </a:rPr>
              <a:t>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</a:rPr>
              <a:t>OpenJam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is a chance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to make presentations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freely!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It had held until 2017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prepared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 presentation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but disappeared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this year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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>
              <a:solidFill>
                <a:schemeClr val="bg1">
                  <a:lumMod val="50000"/>
                </a:schemeClr>
              </a:solidFill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  <a:sym typeface="Wingdings"/>
              </a:rPr>
              <a:t>Please resume it!</a:t>
            </a:r>
            <a:endParaRPr lang="en-US" altLang="ja-JP" sz="2200" dirty="0" smtClean="0">
              <a:solidFill>
                <a:srgbClr val="0AC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3" y="1950850"/>
            <a:ext cx="4011476" cy="30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Not Only Sessions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0AC000"/>
                </a:solidFill>
              </a:rPr>
              <a:t>We can reach to practitioners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</a:rPr>
              <a:t>henever we can!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86" y="2770428"/>
            <a:ext cx="4781228" cy="35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is trying to reach to business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23570"/>
            <a:ext cx="4923081" cy="35719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03" y="2523570"/>
            <a:ext cx="2678947" cy="35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New technology/practices/tool</a:t>
            </a: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are increasing for Business Agility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04" y="3192651"/>
            <a:ext cx="3881246" cy="29028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92651"/>
            <a:ext cx="3870464" cy="290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FF0000"/>
                </a:solidFill>
              </a:rPr>
              <a:t>But...immature yet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95" y="2313122"/>
            <a:ext cx="5393410" cy="4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9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0AC000"/>
                </a:solidFill>
              </a:rPr>
              <a:t>Let’s find our way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t</a:t>
            </a:r>
            <a:r>
              <a:rPr lang="en-US" altLang="ja-JP" sz="3200" dirty="0" smtClean="0">
                <a:solidFill>
                  <a:srgbClr val="0AC000"/>
                </a:solidFill>
              </a:rPr>
              <a:t>o contribute to our business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</a:rPr>
              <a:t>ith Agile!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26" y="3268077"/>
            <a:ext cx="4262349" cy="31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And...Show Our Ideas!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https://www.agilealliance.org/agile2019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/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283"/>
            <a:ext cx="9144000" cy="45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Disclaimer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This is a flash report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from SET perspective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LINE Corp.</a:t>
            </a:r>
          </a:p>
        </p:txBody>
      </p:sp>
    </p:spTree>
    <p:extLst>
      <p:ext uri="{BB962C8B-B14F-4D97-AF65-F5344CB8AC3E}">
        <p14:creationId xmlns:p14="http://schemas.microsoft.com/office/powerpoint/2010/main" val="20324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3284</TotalTime>
  <Words>1146</Words>
  <Application>Microsoft Macintosh PowerPoint</Application>
  <PresentationFormat>画面に合わせる (4:3)</PresentationFormat>
  <Paragraphs>538</Paragraphs>
  <Slides>50</Slides>
  <Notes>41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Franklin Gothic Book</vt:lpstr>
      <vt:lpstr>HGPｺﾞｼｯｸE</vt:lpstr>
      <vt:lpstr>Hiragino Kaku Gothic ProN W6</vt:lpstr>
      <vt:lpstr>ＭＳ Ｐゴシック</vt:lpstr>
      <vt:lpstr>Wingdings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Disclaimer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 of Agile2018</vt:lpstr>
      <vt:lpstr>1) Scaling Agile</vt:lpstr>
      <vt:lpstr>2) Business Agility</vt:lpstr>
      <vt:lpstr>2) Business Agility</vt:lpstr>
      <vt:lpstr>3) Tech for Trial &amp; Errors</vt:lpstr>
      <vt:lpstr>3) Tech for Trial &amp; Errors</vt:lpstr>
      <vt:lpstr>Summary</vt:lpstr>
      <vt:lpstr>PowerPoint プレゼンテーション</vt:lpstr>
      <vt:lpstr>3 Approaches</vt:lpstr>
      <vt:lpstr>1) Technical Approach</vt:lpstr>
      <vt:lpstr>Continuous Delivery</vt:lpstr>
      <vt:lpstr>Database DevOps</vt:lpstr>
      <vt:lpstr>Chaos Engineering</vt:lpstr>
      <vt:lpstr>2) Process Approach</vt:lpstr>
      <vt:lpstr>Metrics (Agile Data)</vt:lpstr>
      <vt:lpstr>Metrics (Agile Data)</vt:lpstr>
      <vt:lpstr>Mob Programming</vt:lpstr>
      <vt:lpstr>Mob Programming</vt:lpstr>
      <vt:lpstr>Learning to Experiment</vt:lpstr>
      <vt:lpstr>3) Tools</vt:lpstr>
      <vt:lpstr>Portfolio Dashboard Poker</vt:lpstr>
      <vt:lpstr>Wisdom of Crowds</vt:lpstr>
      <vt:lpstr>Summary</vt:lpstr>
      <vt:lpstr>PowerPoint プレゼンテーション</vt:lpstr>
      <vt:lpstr>Testing &amp; Quality</vt:lpstr>
      <vt:lpstr>No OpenJam </vt:lpstr>
      <vt:lpstr>Not Only Sessions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And...Show Our Ideas!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5779</cp:revision>
  <dcterms:created xsi:type="dcterms:W3CDTF">2016-11-21T06:16:44Z</dcterms:created>
  <dcterms:modified xsi:type="dcterms:W3CDTF">2018-08-13T09:12:25Z</dcterms:modified>
</cp:coreProperties>
</file>